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80" r:id="rId4"/>
    <p:sldId id="257" r:id="rId5"/>
    <p:sldId id="268" r:id="rId6"/>
    <p:sldId id="260" r:id="rId7"/>
    <p:sldId id="281" r:id="rId8"/>
    <p:sldId id="259" r:id="rId9"/>
    <p:sldId id="263" r:id="rId10"/>
    <p:sldId id="266" r:id="rId11"/>
    <p:sldId id="282" r:id="rId12"/>
    <p:sldId id="275" r:id="rId13"/>
    <p:sldId id="267" r:id="rId14"/>
    <p:sldId id="272" r:id="rId15"/>
    <p:sldId id="276" r:id="rId16"/>
    <p:sldId id="274" r:id="rId17"/>
    <p:sldId id="283" r:id="rId18"/>
    <p:sldId id="279" r:id="rId19"/>
    <p:sldId id="273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21C95-E027-4682-A868-C19BC2DC9E56}" type="datetimeFigureOut">
              <a:rPr lang="tr-TR" smtClean="0"/>
              <a:t>31.07.2018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FB9-40C5-4223-8CF9-BE9589F883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06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CFB9-40C5-4223-8CF9-BE9589F883E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35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31.07.2018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arisiralamalari.com/elektrik-muhendisligi-basari-siralamasi-taban-puanlar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%C3%96%C4%9Fretim_%C3%BCyesi" TargetMode="External"/><Relationship Id="rId3" Type="http://schemas.openxmlformats.org/officeDocument/2006/relationships/hyperlink" Target="https://tr.wikipedia.org/wiki/Y%C3%BCksek_lisans" TargetMode="External"/><Relationship Id="rId7" Type="http://schemas.openxmlformats.org/officeDocument/2006/relationships/hyperlink" Target="https://tr.wikipedia.org/wiki/Doktora" TargetMode="External"/><Relationship Id="rId2" Type="http://schemas.openxmlformats.org/officeDocument/2006/relationships/hyperlink" Target="https://tr.wikipedia.org/wiki/Elektrik_m%C3%BChendisli%C4%9Fi#cite_note-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%C3%96%C4%9Fretim_yard%C4%B1mc%C4%B1s%C4%B1" TargetMode="External"/><Relationship Id="rId5" Type="http://schemas.openxmlformats.org/officeDocument/2006/relationships/hyperlink" Target="https://tr.wikipedia.org/w/index.php?title=ALES&amp;action=edit&amp;redlink=1" TargetMode="External"/><Relationship Id="rId4" Type="http://schemas.openxmlformats.org/officeDocument/2006/relationships/hyperlink" Target="https://tr.wikipedia.org/w/index.php?title=Y%C3%BCksek_m%C3%BChendis&amp;action=edit&amp;redlink=1" TargetMode="External"/><Relationship Id="rId9" Type="http://schemas.openxmlformats.org/officeDocument/2006/relationships/hyperlink" Target="https://tr.wikipedia.org/wiki/Profes%C3%B6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1828800"/>
          </a:xfrm>
        </p:spPr>
        <p:txBody>
          <a:bodyPr/>
          <a:lstStyle/>
          <a:p>
            <a:pPr algn="ctr"/>
            <a:r>
              <a:rPr lang="tr-TR" dirty="0" smtClean="0"/>
              <a:t>Elektrik Mühendisliği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7854696" cy="1752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Picture 2" descr="C:\Users\Fatih\Desktop\dik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8765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Fatih\Desktop\gunes-enerj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86314" cy="3594086"/>
          </a:xfrm>
          <a:prstGeom prst="rect">
            <a:avLst/>
          </a:prstGeom>
          <a:noFill/>
        </p:spPr>
      </p:pic>
      <p:pic>
        <p:nvPicPr>
          <p:cNvPr id="4099" name="Picture 3" descr="C:\Users\Fatih\Desktop\ruzgar-enerji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994" y="3500438"/>
            <a:ext cx="4375005" cy="3357562"/>
          </a:xfrm>
          <a:prstGeom prst="rect">
            <a:avLst/>
          </a:prstGeom>
          <a:noFill/>
        </p:spPr>
      </p:pic>
      <p:pic>
        <p:nvPicPr>
          <p:cNvPr id="4100" name="Picture 4" descr="C:\Users\Fatih\Desktop\h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806909" cy="3605182"/>
          </a:xfrm>
          <a:prstGeom prst="rect">
            <a:avLst/>
          </a:prstGeom>
          <a:noFill/>
        </p:spPr>
      </p:pic>
      <p:pic>
        <p:nvPicPr>
          <p:cNvPr id="4101" name="Picture 5" descr="C:\Users\Fatih\Desktop\nukleer-santr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6249" y="1"/>
            <a:ext cx="497640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60486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dirty="0"/>
              <a:t>Elektrik mühendisliği taahhüt firmalarında "</a:t>
            </a:r>
            <a:r>
              <a:rPr lang="tr-TR" b="1" dirty="0"/>
              <a:t>proje mühendisi</a:t>
            </a:r>
            <a:r>
              <a:rPr lang="tr-TR" dirty="0"/>
              <a:t>", "</a:t>
            </a:r>
            <a:r>
              <a:rPr lang="tr-TR" b="1" dirty="0"/>
              <a:t>şantiye mühendisi</a:t>
            </a:r>
            <a:r>
              <a:rPr lang="tr-TR" dirty="0"/>
              <a:t>" olarak çalışabilir,</a:t>
            </a:r>
          </a:p>
          <a:p>
            <a:pPr algn="just"/>
            <a:r>
              <a:rPr lang="tr-TR" dirty="0"/>
              <a:t>İlgili mühendislik firmasında "</a:t>
            </a:r>
            <a:r>
              <a:rPr lang="tr-TR" b="1" dirty="0"/>
              <a:t>proje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Firma ve fabrikalarda herhangi bir birimde "</a:t>
            </a:r>
            <a:r>
              <a:rPr lang="tr-TR" b="1" dirty="0"/>
              <a:t>yönetici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Banka vb. gibi kuruluşlarda "</a:t>
            </a:r>
            <a:r>
              <a:rPr lang="tr-TR" b="1" dirty="0"/>
              <a:t>yönetici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Sahada ekip yönetimi için "</a:t>
            </a:r>
            <a:r>
              <a:rPr lang="tr-TR" b="1" dirty="0"/>
              <a:t>saha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İlgili iş konusunda "</a:t>
            </a:r>
            <a:r>
              <a:rPr lang="tr-TR" b="1" dirty="0"/>
              <a:t>tasarım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Firmalarda "</a:t>
            </a:r>
            <a:r>
              <a:rPr lang="tr-TR" b="1" dirty="0"/>
              <a:t>yazılım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Kurulum, onarım, bakımda ekip yönetimi için "</a:t>
            </a:r>
            <a:r>
              <a:rPr lang="tr-TR" b="1" dirty="0"/>
              <a:t>bakım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Elektrik enerjisi dağıtım şirketlerinde, arıza ekipleri yönetimi için "</a:t>
            </a:r>
            <a:r>
              <a:rPr lang="tr-TR" b="1" dirty="0"/>
              <a:t>koordinatör mühendis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İşletme kaynak planlaması için "</a:t>
            </a:r>
            <a:r>
              <a:rPr lang="tr-TR" b="1" dirty="0"/>
              <a:t>planlama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Fabrikalardan hammadde, malzeme tedarik için "</a:t>
            </a:r>
            <a:r>
              <a:rPr lang="tr-TR" b="1" dirty="0" err="1"/>
              <a:t>satınalma</a:t>
            </a:r>
            <a:r>
              <a:rPr lang="tr-TR" b="1" dirty="0"/>
              <a:t>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Üretimi yapılan bir ürün ya da parçasını, firma ve fabrikalara pazarlamak için "</a:t>
            </a:r>
            <a:r>
              <a:rPr lang="tr-TR" b="1" dirty="0"/>
              <a:t>satış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Yapı denetim </a:t>
            </a:r>
            <a:r>
              <a:rPr lang="tr-TR" dirty="0" err="1"/>
              <a:t>firmasında"</a:t>
            </a:r>
            <a:r>
              <a:rPr lang="tr-TR" b="1" dirty="0" err="1"/>
              <a:t>elektrik</a:t>
            </a:r>
            <a:r>
              <a:rPr lang="tr-TR" b="1" dirty="0"/>
              <a:t> mühendisi uygulama ve proje denetçisi</a:t>
            </a:r>
            <a:r>
              <a:rPr lang="tr-TR" dirty="0"/>
              <a:t>" olarak, yetki sınırı yıllık 120.000m2 </a:t>
            </a:r>
            <a:r>
              <a:rPr lang="tr-TR" dirty="0" err="1"/>
              <a:t>dir</a:t>
            </a:r>
            <a:r>
              <a:rPr lang="tr-TR" dirty="0"/>
              <a:t>,</a:t>
            </a:r>
          </a:p>
          <a:p>
            <a:pPr algn="just"/>
            <a:r>
              <a:rPr lang="tr-TR" dirty="0"/>
              <a:t>Yapı denetim firmasında "</a:t>
            </a:r>
            <a:r>
              <a:rPr lang="tr-TR" b="1" dirty="0"/>
              <a:t>elektrik mühendisi kontrol elemanı</a:t>
            </a:r>
            <a:r>
              <a:rPr lang="tr-TR" dirty="0"/>
              <a:t>" olarak, yetki sınırı yıllık 120.000m2 </a:t>
            </a:r>
            <a:r>
              <a:rPr lang="tr-TR" dirty="0" err="1"/>
              <a:t>dir</a:t>
            </a:r>
            <a:r>
              <a:rPr lang="tr-TR" dirty="0"/>
              <a:t>,</a:t>
            </a:r>
          </a:p>
          <a:p>
            <a:pPr algn="just"/>
            <a:r>
              <a:rPr lang="tr-TR" dirty="0"/>
              <a:t>Devlette kamu personeli seçme sınavı ile "</a:t>
            </a:r>
            <a:r>
              <a:rPr lang="tr-TR" b="1" dirty="0"/>
              <a:t>elektrik mühendisliği</a:t>
            </a:r>
            <a:r>
              <a:rPr lang="tr-TR" dirty="0"/>
              <a:t>" kadrolarında,</a:t>
            </a:r>
          </a:p>
          <a:p>
            <a:pPr algn="just"/>
            <a:r>
              <a:rPr lang="tr-TR" dirty="0" err="1"/>
              <a:t>vb</a:t>
            </a:r>
            <a:r>
              <a:rPr lang="tr-TR" dirty="0"/>
              <a:t> gibi alanlarda görev yapabilirler.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228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Arkadaşları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Elektrik mühendisleri çalışırken; inşaat, makine, elektronik, bilgisayar ve endüstri mühendisleri ile, tekniker ve teknisyenlerle, topoğraflarla, teknik ressamlarla, müteahhitlerle işbirliği halindedirler.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83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 descr="C:\Users\Fatih\Desktop\10829_500_kv_switch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Eğitim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Eğitim süresi Türkiye’de 4 yıldır. Üniversiteye göre farklılık göstermekle birlikte bu süreye hazırlık sınıfı da eklenebilir.</a:t>
            </a:r>
          </a:p>
          <a:p>
            <a:pPr algn="just"/>
            <a:r>
              <a:rPr lang="tr-TR" dirty="0" smtClean="0"/>
              <a:t>Ardından isteğe göre akademik çalışmalara devam edebilir. (Yüksek lisans + Doktora)</a:t>
            </a:r>
          </a:p>
        </p:txBody>
      </p:sp>
      <p:pic>
        <p:nvPicPr>
          <p:cNvPr id="4098" name="Picture 2" descr="http://higheredprofessor.com/wp-content/uploads/2016/10/Understanding-the-Benefits-of-Institutional-Diversity-for-U.S.-Higher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30040"/>
            <a:ext cx="4768479" cy="23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Ülkemizde </a:t>
            </a:r>
            <a:r>
              <a:rPr lang="tr-TR" dirty="0" smtClean="0"/>
              <a:t>sadece </a:t>
            </a:r>
            <a:r>
              <a:rPr lang="tr-TR" sz="2800" dirty="0" smtClean="0">
                <a:solidFill>
                  <a:srgbClr val="FF0000"/>
                </a:solidFill>
              </a:rPr>
              <a:t>4 </a:t>
            </a:r>
            <a:r>
              <a:rPr lang="tr-TR" dirty="0" smtClean="0"/>
              <a:t>üniversitede </a:t>
            </a:r>
            <a:r>
              <a:rPr lang="tr-TR" b="1" dirty="0"/>
              <a:t>«Elektrik Mühendisliği» </a:t>
            </a:r>
            <a:r>
              <a:rPr lang="tr-TR" dirty="0"/>
              <a:t>bölümü mevcuttur. Afyon Kocatepe Üniversitesi Elektrik Mühendisliği Bölümü bu 4 üniversiteden birisidir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İTÜ, YTÜ, KOCAELİ, </a:t>
            </a:r>
            <a:r>
              <a:rPr lang="tr-TR" dirty="0" smtClean="0">
                <a:solidFill>
                  <a:srgbClr val="FF0000"/>
                </a:solidFill>
              </a:rPr>
              <a:t>AKÜ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2050" name="Picture 2" descr="https://assets.entrepreneur.com/content/3x2/1300/20150903173413-books-shop-fair-library-used-bookshelf-literature-study-textbook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93022" cy="20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/>
              <a:t>Türkiye’de Elektrik Mühendisliği Bölümleri (2017 Taban ve Tavan Puanları)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80953"/>
              </p:ext>
            </p:extLst>
          </p:nvPr>
        </p:nvGraphicFramePr>
        <p:xfrm>
          <a:off x="457200" y="2385634"/>
          <a:ext cx="8229599" cy="3488494"/>
        </p:xfrm>
        <a:graphic>
          <a:graphicData uri="http://schemas.openxmlformats.org/drawingml/2006/table">
            <a:tbl>
              <a:tblPr/>
              <a:tblGrid>
                <a:gridCol w="1752798"/>
                <a:gridCol w="1641922"/>
                <a:gridCol w="1944216"/>
                <a:gridCol w="720080"/>
                <a:gridCol w="432048"/>
                <a:gridCol w="360040"/>
                <a:gridCol w="720080"/>
                <a:gridCol w="658415"/>
              </a:tblGrid>
              <a:tr h="820822">
                <a:tc>
                  <a:txBody>
                    <a:bodyPr/>
                    <a:lstStyle/>
                    <a:p>
                      <a:r>
                        <a:rPr lang="tr-TR" sz="1300" dirty="0">
                          <a:solidFill>
                            <a:srgbClr val="FFFFFF"/>
                          </a:solidFill>
                          <a:effectLst/>
                        </a:rPr>
                        <a:t>Üniversite Adı</a:t>
                      </a:r>
                      <a:endParaRPr lang="tr-TR" sz="13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Fakülte Adı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Bölüm Adı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Puan Türü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Kont.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Yerl.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Taban Puan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solidFill>
                            <a:srgbClr val="FFFFFF"/>
                          </a:solidFill>
                          <a:effectLst/>
                        </a:rPr>
                        <a:t>En Büyük Puan</a:t>
                      </a:r>
                      <a:endParaRPr lang="tr-TR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B18"/>
                    </a:solidFill>
                  </a:tcPr>
                </a:tc>
              </a:tr>
              <a:tr h="410411"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İstanbul Teknik Üniversitesi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Elektrik-Elektronik Fakültesi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 Mühendisliği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MF-4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u="none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448,9858</a:t>
                      </a:r>
                      <a:endParaRPr lang="tr-TR" sz="130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473,91062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411"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Yildiz Teknik Üniversitesi (İstanbul)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Elektrik-Elektronik Fakültesi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 Mühendisliği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MF-4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u="none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417,1515</a:t>
                      </a:r>
                      <a:endParaRPr lang="tr-TR" sz="130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446,61107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411"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Gebze Teknik Üniversitesi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Mühendislik Fakültesi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Elektronik Mühendisliği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MF-4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u="none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370,9992</a:t>
                      </a:r>
                      <a:endParaRPr lang="tr-TR" sz="130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423,90155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411"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Kocaeli Üniversitesi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Mühendislik Fakültesi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 Mühendisliği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MF-4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u="none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364,4005</a:t>
                      </a:r>
                      <a:endParaRPr lang="tr-TR" sz="130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416,92375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411"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Kocaeli Üniversitesi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Mühendislik Fakültesi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 Mühendisliği (İÖ)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MF-4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334,2394</a:t>
                      </a:r>
                      <a:endParaRPr lang="tr-TR" sz="13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378,85209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5617"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Afyon Kocatepe Üniversitesi (Afyonkarahisar)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Mühendislik Fakültesi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Elektrik Mühendisliği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MF-4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278,366</a:t>
                      </a:r>
                      <a:endParaRPr lang="tr-TR" sz="13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dirty="0">
                          <a:effectLst/>
                        </a:rPr>
                        <a:t>330,90893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AKÜ Elektrik Müh. Bölümü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haber.aku.edu.tr/wp-content/uploads/sites/7/2015/12/7aralik15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3" t="37116"/>
          <a:stretch/>
        </p:blipFill>
        <p:spPr bwMode="auto">
          <a:xfrm>
            <a:off x="2483768" y="2161545"/>
            <a:ext cx="3000648" cy="19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aber.aku.edu.tr/wp-content/uploads/sites/7/2015/12/7aralik1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7" y="1935480"/>
            <a:ext cx="1876954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lektrik.aku.edu.tr/wp-content/uploads/sites/84/2016/02/100_3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70" y="2002420"/>
            <a:ext cx="3260361" cy="24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akayrinti.com/resimler/20140122_340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4438968"/>
            <a:ext cx="3048273" cy="20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akayrinti.com/resimler/kucuk_20140128_6531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83" y="4472179"/>
            <a:ext cx="3048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3529" y="704088"/>
            <a:ext cx="280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http://elektrik.aku.edu.tr/</a:t>
            </a:r>
          </a:p>
        </p:txBody>
      </p:sp>
    </p:spTree>
    <p:extLst>
      <p:ext uri="{BB962C8B-B14F-4D97-AF65-F5344CB8AC3E}">
        <p14:creationId xmlns:p14="http://schemas.microsoft.com/office/powerpoint/2010/main" val="2489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Kariyer Planlama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Öncelikle tercih edeceğiniz bölümün laboratuvarlarına, projelerine, çalışmalarına bakmalısınız.</a:t>
            </a:r>
          </a:p>
          <a:p>
            <a:pPr algn="just"/>
            <a:r>
              <a:rPr lang="tr-TR" dirty="0" smtClean="0"/>
              <a:t>Elektrik Mühendisliği’ni tercih ettikten sonra, lisans sırasında </a:t>
            </a:r>
            <a:r>
              <a:rPr lang="tr-TR" b="1" u="sng" dirty="0" smtClean="0"/>
              <a:t>yabancı dilinizi mutlaka geliştirmelisiniz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Lisans sonrası ilerleyen süreçte akademik çalışmalarınıza devam edebilir, üniversitede bir akademik kariyer düşünebilirsiniz. Bunun için ALES Sınavı + Yabancı Dil Puanı + Akademik Not Ortalaması’ </a:t>
            </a:r>
            <a:r>
              <a:rPr lang="tr-TR" dirty="0" err="1" smtClean="0"/>
              <a:t>nın</a:t>
            </a:r>
            <a:r>
              <a:rPr lang="tr-TR" dirty="0" smtClean="0"/>
              <a:t> yüksek olması gerekir.</a:t>
            </a:r>
          </a:p>
          <a:p>
            <a:pPr algn="just"/>
            <a:r>
              <a:rPr lang="tr-TR" dirty="0" smtClean="0"/>
              <a:t>Doğrudan piyasaya atılıp, başlangıçta yorucu ve güç şartlarda çalışarak yüksek ücretlerde işler yapabilirsiniz.</a:t>
            </a:r>
          </a:p>
          <a:p>
            <a:pPr algn="just"/>
            <a:r>
              <a:rPr lang="tr-TR" dirty="0" smtClean="0"/>
              <a:t>Devlet memuru – mühendis olarak görev alabilir (KPSS şartı ile), belirli bir maaş garantisi ile çalışabilirsiniz. Tatmin edici bir maaş getirisi olur ancak piyasadan kazanacağınız kadar olmaz.</a:t>
            </a:r>
          </a:p>
        </p:txBody>
      </p:sp>
    </p:spTree>
    <p:extLst>
      <p:ext uri="{BB962C8B-B14F-4D97-AF65-F5344CB8AC3E}">
        <p14:creationId xmlns:p14="http://schemas.microsoft.com/office/powerpoint/2010/main" val="1832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2780928"/>
            <a:ext cx="4053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Teşekkürler</a:t>
            </a:r>
            <a:endParaRPr lang="tr-TR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İçeriği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Elektrik Mühendisi kimdir?</a:t>
            </a:r>
          </a:p>
          <a:p>
            <a:r>
              <a:rPr lang="tr-TR" dirty="0" smtClean="0"/>
              <a:t>Elektrik Mühendisi ne iş yapar?</a:t>
            </a:r>
          </a:p>
          <a:p>
            <a:r>
              <a:rPr lang="tr-TR" dirty="0" smtClean="0"/>
              <a:t>Elektrik </a:t>
            </a:r>
            <a:r>
              <a:rPr lang="tr-TR" dirty="0" err="1" smtClean="0"/>
              <a:t>Mühendisi’nde</a:t>
            </a:r>
            <a:r>
              <a:rPr lang="tr-TR" dirty="0" smtClean="0"/>
              <a:t> aranan nitelikler</a:t>
            </a:r>
          </a:p>
          <a:p>
            <a:r>
              <a:rPr lang="tr-TR" dirty="0" smtClean="0"/>
              <a:t>Nerelerde çalışır?</a:t>
            </a:r>
          </a:p>
          <a:p>
            <a:r>
              <a:rPr lang="tr-TR" dirty="0" smtClean="0"/>
              <a:t>Eğitim</a:t>
            </a:r>
          </a:p>
          <a:p>
            <a:r>
              <a:rPr lang="tr-TR" dirty="0" smtClean="0"/>
              <a:t>Elektrik Mühendisliği’nde kariyer planlama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 descr="alt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5588"/>
            <a:ext cx="1728192" cy="16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 Mühendisliği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Elektrik Mühendisliği elektrik, elektronik, elektromanyetizma ve elektromanyetik ışınlar</a:t>
            </a:r>
            <a:r>
              <a:rPr lang="tr-TR" dirty="0"/>
              <a:t> üzerine çalışan çok geniş kapsamlı bir </a:t>
            </a:r>
            <a:r>
              <a:rPr lang="tr-TR" dirty="0" smtClean="0"/>
              <a:t>mühendislik disiplinidir</a:t>
            </a:r>
            <a:r>
              <a:rPr lang="tr-TR" dirty="0"/>
              <a:t>. </a:t>
            </a:r>
          </a:p>
          <a:p>
            <a:pPr algn="just"/>
            <a:r>
              <a:rPr lang="tr-TR" dirty="0" err="1" smtClean="0"/>
              <a:t>Transistör</a:t>
            </a:r>
            <a:r>
              <a:rPr lang="tr-TR" dirty="0"/>
              <a:t> ve </a:t>
            </a:r>
            <a:r>
              <a:rPr lang="tr-TR" dirty="0" smtClean="0"/>
              <a:t>mikroçiplerin</a:t>
            </a:r>
            <a:r>
              <a:rPr lang="tr-TR" dirty="0"/>
              <a:t> </a:t>
            </a:r>
            <a:r>
              <a:rPr lang="tr-TR" dirty="0" smtClean="0"/>
              <a:t>icadıyla birlikte </a:t>
            </a:r>
            <a:r>
              <a:rPr lang="tr-TR" dirty="0"/>
              <a:t>günümüzde gelişen teknolojiye öncülük </a:t>
            </a:r>
            <a:r>
              <a:rPr lang="tr-TR" dirty="0" smtClean="0"/>
              <a:t>eden en </a:t>
            </a:r>
            <a:r>
              <a:rPr lang="tr-TR" dirty="0"/>
              <a:t>önemli alanlardan ve </a:t>
            </a:r>
            <a:r>
              <a:rPr lang="tr-TR" dirty="0" err="1" smtClean="0"/>
              <a:t>inovasyona</a:t>
            </a:r>
            <a:r>
              <a:rPr lang="tr-TR" dirty="0" smtClean="0"/>
              <a:t> (yenilikçilik-girişimcilik)</a:t>
            </a:r>
            <a:r>
              <a:rPr lang="tr-TR" dirty="0"/>
              <a:t> en </a:t>
            </a:r>
            <a:r>
              <a:rPr lang="tr-TR" dirty="0" smtClean="0"/>
              <a:t>açık mühendislik </a:t>
            </a:r>
            <a:r>
              <a:rPr lang="tr-TR" dirty="0"/>
              <a:t>dallarından biridir.</a:t>
            </a:r>
          </a:p>
        </p:txBody>
      </p:sp>
    </p:spTree>
    <p:extLst>
      <p:ext uri="{BB962C8B-B14F-4D97-AF65-F5344CB8AC3E}">
        <p14:creationId xmlns:p14="http://schemas.microsoft.com/office/powerpoint/2010/main" val="111266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Elektrik Mühendisi kimdir?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>
                <a:latin typeface="+mj-lt"/>
              </a:rPr>
              <a:t>Mühendis</a:t>
            </a:r>
            <a:r>
              <a:rPr lang="tr-TR" dirty="0" smtClean="0">
                <a:latin typeface="+mj-lt"/>
              </a:rPr>
              <a:t>, hesaplama yapan ve bu hesaplamalara dayalı gerçek hayatta sistemler kuran kişidir.</a:t>
            </a:r>
          </a:p>
          <a:p>
            <a:pPr algn="just"/>
            <a:r>
              <a:rPr lang="tr-TR" b="1" dirty="0" smtClean="0">
                <a:latin typeface="+mj-lt"/>
              </a:rPr>
              <a:t>Elektrik mühendisi</a:t>
            </a:r>
            <a:r>
              <a:rPr lang="tr-TR" dirty="0" smtClean="0">
                <a:latin typeface="+mj-lt"/>
              </a:rPr>
              <a:t>; elektrik enerjisinin en ekonomik yollarla üretilmesini, iletilmesini, dağıtımını ve elektrik donanımların parça ve sistemlerinin yapımını planlayan ve elektrik sistemlerini kurup, düzgün çalışmasını sağlayan kişidir. </a:t>
            </a:r>
          </a:p>
        </p:txBody>
      </p:sp>
      <p:pic>
        <p:nvPicPr>
          <p:cNvPr id="1026" name="Picture 2" descr="C:\Users\conqueror\Documents\Arş. Gör. Belgeleri\elektrik müh tanıtım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1" y="4661166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leedyelectric.com/uploads/images/electrical-engin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91" y="4861190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Nerelerde çalışır?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İş bulabilir miyim?</a:t>
            </a:r>
            <a:endParaRPr lang="tr-TR" dirty="0"/>
          </a:p>
        </p:txBody>
      </p:sp>
      <p:pic>
        <p:nvPicPr>
          <p:cNvPr id="1026" name="Picture 2" descr="http://3.bp.blogspot.com/-R_zn9rJJCJo/Tkhs2WvcsQI/AAAAAAAABW8/WBmAxaLrjnI/s1600/Man-With-Questi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74425"/>
            <a:ext cx="3064396" cy="30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 Mühendisi ne iş yapar?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b="1" dirty="0" smtClean="0"/>
              <a:t>Elektrik mühendislerinin yaptıkları belli başlı işler şöyle özetlenebilir: </a:t>
            </a:r>
          </a:p>
          <a:p>
            <a:pPr algn="just"/>
            <a:r>
              <a:rPr lang="tr-TR" dirty="0" smtClean="0"/>
              <a:t>Elektrik enerjisi üreten termik, nükleer ve hidroelektrik santrallerin yapımı, çalıştırılması ve bakımı, </a:t>
            </a:r>
          </a:p>
          <a:p>
            <a:pPr algn="just"/>
            <a:r>
              <a:rPr lang="tr-TR" dirty="0" smtClean="0"/>
              <a:t>Elektriğin, üretildiği noktadan tüketileceği noktalara kadar dağıtımında kullanılacak direklerin ve kabloların tasarımının ve hesaplarının yapılması ve dağıtımının gerçekleştirilmesi, </a:t>
            </a:r>
          </a:p>
          <a:p>
            <a:pPr algn="just"/>
            <a:r>
              <a:rPr lang="tr-TR" dirty="0" smtClean="0"/>
              <a:t>Elektrik enerjisi tüketen tesislerin (ev, fabrika, büro, park vb.) projesinin, montajının yapılması ve işletilmesi,</a:t>
            </a:r>
          </a:p>
          <a:p>
            <a:pPr algn="just"/>
            <a:r>
              <a:rPr lang="tr-TR" dirty="0" smtClean="0"/>
              <a:t>Bu işler için gerekli iş gücü ve paranın hesaplanması.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dirty="0"/>
              <a:t>Elektrik üzerine serbest mühendis olarak kendi "</a:t>
            </a:r>
            <a:r>
              <a:rPr lang="tr-TR" b="1" dirty="0"/>
              <a:t>mühendislik </a:t>
            </a:r>
            <a:r>
              <a:rPr lang="tr-TR" b="1" dirty="0" err="1"/>
              <a:t>firması</a:t>
            </a:r>
            <a:r>
              <a:rPr lang="tr-TR" dirty="0" err="1"/>
              <a:t>"nı</a:t>
            </a:r>
            <a:r>
              <a:rPr lang="tr-TR" dirty="0"/>
              <a:t> açabilir (SMM), elektrik proje, uygulama, danışmanlık, tesislerin elektriksel </a:t>
            </a:r>
            <a:r>
              <a:rPr lang="tr-TR" dirty="0" smtClean="0"/>
              <a:t>raporlamaları(Yüksek gerilim </a:t>
            </a:r>
            <a:r>
              <a:rPr lang="tr-TR" dirty="0"/>
              <a:t>işletme sorumluluğu, elektrik tesisat uygunluk kontrolü raporu) vb. işlerini yapabilir, bir mühendisin elektrik projesinde yıllık 500.000m2 imza yetkisi vardır, yapı sınıfı ve metrekareye göre elektrik proje fiyatlarını </a:t>
            </a:r>
            <a:r>
              <a:rPr lang="tr-TR" dirty="0" err="1"/>
              <a:t>EMO'un</a:t>
            </a:r>
            <a:r>
              <a:rPr lang="tr-TR" dirty="0"/>
              <a:t> sitesinden hesaplayabilirsiniz.</a:t>
            </a:r>
            <a:r>
              <a:rPr lang="tr-TR" baseline="30000" dirty="0">
                <a:hlinkClick r:id="rId2"/>
              </a:rPr>
              <a:t>[12]</a:t>
            </a:r>
            <a:endParaRPr lang="tr-TR" dirty="0"/>
          </a:p>
          <a:p>
            <a:pPr algn="just"/>
            <a:r>
              <a:rPr lang="tr-TR" dirty="0"/>
              <a:t>Dünyaca büyük firmalarda en az 500'den fazla mühendisin bir arada çalıştığı Araştırma ve Geliştirme Merkezlerinde "</a:t>
            </a:r>
            <a:r>
              <a:rPr lang="tr-TR" b="1" dirty="0" err="1"/>
              <a:t>arge</a:t>
            </a:r>
            <a:r>
              <a:rPr lang="tr-TR" b="1" dirty="0"/>
              <a:t> mühendisi</a:t>
            </a:r>
            <a:r>
              <a:rPr lang="tr-TR" dirty="0"/>
              <a:t>" olarak,</a:t>
            </a:r>
          </a:p>
          <a:p>
            <a:pPr algn="just"/>
            <a:r>
              <a:rPr lang="tr-TR" dirty="0"/>
              <a:t>İstediği üniversiteye </a:t>
            </a:r>
            <a:r>
              <a:rPr lang="tr-TR" dirty="0">
                <a:hlinkClick r:id="rId3" tooltip="Yüksek lisans"/>
              </a:rPr>
              <a:t>Yüksek lisans</a:t>
            </a:r>
            <a:r>
              <a:rPr lang="tr-TR" dirty="0"/>
              <a:t> başvurusu yapıp </a:t>
            </a:r>
            <a:r>
              <a:rPr lang="tr-TR" dirty="0">
                <a:hlinkClick r:id="rId4" tooltip="Yüksek mühendis (sayfa mevcut değil)"/>
              </a:rPr>
              <a:t>Yüksek mühendis</a:t>
            </a:r>
            <a:r>
              <a:rPr lang="tr-TR" dirty="0"/>
              <a:t> olabilir. Bitirdiği zaman isterlerse </a:t>
            </a:r>
            <a:r>
              <a:rPr lang="tr-TR" dirty="0">
                <a:hlinkClick r:id="rId5" tooltip="ALES (sayfa mevcut değil)"/>
              </a:rPr>
              <a:t>ALES</a:t>
            </a:r>
            <a:r>
              <a:rPr lang="tr-TR" dirty="0"/>
              <a:t> sınavına girip herhangi bir üniversitede hocalarıyla yapılan mülakat sonucu üniversiteye kabul edildiği taktirde, üniversitede </a:t>
            </a:r>
            <a:r>
              <a:rPr lang="tr-TR" dirty="0">
                <a:hlinkClick r:id="rId6" tooltip="Öğretim yardımcısı"/>
              </a:rPr>
              <a:t>Öğretim yardımcısı</a:t>
            </a:r>
            <a:r>
              <a:rPr lang="tr-TR" dirty="0"/>
              <a:t> olarak </a:t>
            </a:r>
            <a:r>
              <a:rPr lang="tr-TR" b="1" dirty="0"/>
              <a:t>yardımcı üniversite hocalığı</a:t>
            </a:r>
            <a:r>
              <a:rPr lang="tr-TR" dirty="0"/>
              <a:t>na başlayabilir, bu süreçte </a:t>
            </a:r>
            <a:r>
              <a:rPr lang="tr-TR" dirty="0">
                <a:hlinkClick r:id="rId7" tooltip="Doktora"/>
              </a:rPr>
              <a:t>Doktora</a:t>
            </a:r>
            <a:r>
              <a:rPr lang="tr-TR" dirty="0"/>
              <a:t> yaparak eğitimlerine devam ederse </a:t>
            </a:r>
            <a:r>
              <a:rPr lang="tr-TR" dirty="0">
                <a:hlinkClick r:id="rId8" tooltip="Öğretim üyesi"/>
              </a:rPr>
              <a:t>Öğretim üyesi</a:t>
            </a:r>
            <a:r>
              <a:rPr lang="tr-TR" dirty="0"/>
              <a:t> olup, </a:t>
            </a:r>
            <a:r>
              <a:rPr lang="tr-TR" dirty="0">
                <a:hlinkClick r:id="rId9" tooltip="Profesör"/>
              </a:rPr>
              <a:t>Profesör</a:t>
            </a:r>
            <a:r>
              <a:rPr lang="tr-TR" dirty="0"/>
              <a:t> '</a:t>
            </a:r>
            <a:r>
              <a:rPr lang="tr-TR" dirty="0" err="1"/>
              <a:t>liğe</a:t>
            </a:r>
            <a:r>
              <a:rPr lang="tr-TR" dirty="0"/>
              <a:t> kadar yükselebilir.</a:t>
            </a:r>
          </a:p>
          <a:p>
            <a:pPr algn="just"/>
            <a:r>
              <a:rPr lang="tr-TR" dirty="0"/>
              <a:t>Tek başına "</a:t>
            </a:r>
            <a:r>
              <a:rPr lang="tr-TR" b="1" dirty="0"/>
              <a:t>yapı denetim</a:t>
            </a:r>
            <a:r>
              <a:rPr lang="tr-TR" dirty="0"/>
              <a:t>" firması kurma yetkisi vardır, (gerekli sayıdaki teknik personeli çalışan olarak belgelemesi şartları vardır),</a:t>
            </a:r>
          </a:p>
          <a:p>
            <a:pPr algn="just"/>
            <a:r>
              <a:rPr lang="tr-TR" dirty="0"/>
              <a:t>Yapıların inşaatları için ikamet ettiği şehirde yönetmeliğe göre aynı anda 5 inşaata kadar toplam 30.000m2ye kadar "şantiye şefi" sözleşmesi yapabilir. Örneğin 2017 yılı için 1 yıllık sözleşme yaparak her inşaat başına peşin 4500-6000TL ücret alır. (Kanunlara göre Elektrik-Elektronik Mühendisi devlette çalışıyorsa veya Yapı Denetim firmasının sahibi ise şantiye şefliği sözleşmesi yapamaz),</a:t>
            </a:r>
          </a:p>
          <a:p>
            <a:pPr algn="just"/>
            <a:r>
              <a:rPr lang="tr-TR" dirty="0"/>
              <a:t>Yapı </a:t>
            </a:r>
            <a:r>
              <a:rPr lang="tr-TR" b="1" dirty="0"/>
              <a:t>proje ofisi</a:t>
            </a:r>
            <a:r>
              <a:rPr lang="tr-TR" dirty="0"/>
              <a:t> açabilir, bunun için yapı projesinde imza yetkisi olan mühendislerle ortak şirket açmalıdır.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832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Fatih\Desktop\yüks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07169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Elektrik </a:t>
            </a:r>
            <a:r>
              <a:rPr lang="tr-TR" dirty="0" err="1" smtClean="0"/>
              <a:t>Mühendisi’nde</a:t>
            </a:r>
            <a:r>
              <a:rPr lang="tr-TR" dirty="0" smtClean="0"/>
              <a:t> Aranan Nitelikler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3636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Elektrik Mühendisi olmak isteyenlerin, </a:t>
            </a:r>
            <a:br>
              <a:rPr lang="tr-TR" dirty="0" smtClean="0"/>
            </a:br>
            <a:r>
              <a:rPr lang="tr-TR" dirty="0" smtClean="0"/>
              <a:t>- Üstün bir genel akademik yeteneğe sahip, </a:t>
            </a:r>
          </a:p>
          <a:p>
            <a:pPr>
              <a:buNone/>
            </a:pPr>
            <a:r>
              <a:rPr lang="tr-TR" dirty="0" smtClean="0"/>
              <a:t>	- Matematik, geometride başarılı ve istekli,</a:t>
            </a:r>
            <a:br>
              <a:rPr lang="tr-TR" dirty="0" smtClean="0"/>
            </a:br>
            <a:r>
              <a:rPr lang="tr-TR" dirty="0" smtClean="0"/>
              <a:t>- Fen alanına özellikle fizik konularına ilgi duyan, </a:t>
            </a:r>
            <a:br>
              <a:rPr lang="tr-TR" dirty="0" smtClean="0"/>
            </a:br>
            <a:r>
              <a:rPr lang="tr-TR" dirty="0" smtClean="0"/>
              <a:t>- Tasarım gücü kuvvetli, yaratıcı, </a:t>
            </a:r>
            <a:br>
              <a:rPr lang="tr-TR" dirty="0" smtClean="0"/>
            </a:br>
            <a:r>
              <a:rPr lang="tr-TR" dirty="0" smtClean="0"/>
              <a:t>- Dikkatli, sorumluluk sahibi, </a:t>
            </a:r>
            <a:br>
              <a:rPr lang="tr-TR" dirty="0" smtClean="0"/>
            </a:br>
            <a:r>
              <a:rPr lang="tr-TR" dirty="0" smtClean="0"/>
              <a:t>- İşbirliği halinde çalışabilir, yeniliklere açık </a:t>
            </a:r>
            <a:br>
              <a:rPr lang="tr-TR" dirty="0" smtClean="0"/>
            </a:br>
            <a:r>
              <a:rPr lang="tr-TR" dirty="0" smtClean="0"/>
              <a:t>kimseler olmaları gerekir.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708</Words>
  <Application>Microsoft Office PowerPoint</Application>
  <PresentationFormat>Ekran Gösterisi (4:3)</PresentationFormat>
  <Paragraphs>125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Akış</vt:lpstr>
      <vt:lpstr>Elektrik Mühendisliği</vt:lpstr>
      <vt:lpstr>Sunum İçeriği</vt:lpstr>
      <vt:lpstr>Elektrik Mühendisliği</vt:lpstr>
      <vt:lpstr>Elektrik Mühendisi kimdir?</vt:lpstr>
      <vt:lpstr>Nerelerde çalışır?</vt:lpstr>
      <vt:lpstr>Elektrik Mühendisi ne iş yapar?</vt:lpstr>
      <vt:lpstr>PowerPoint Sunusu</vt:lpstr>
      <vt:lpstr>PowerPoint Sunusu</vt:lpstr>
      <vt:lpstr>Elektrik Mühendisi’nde Aranan Nitelikler</vt:lpstr>
      <vt:lpstr>PowerPoint Sunusu</vt:lpstr>
      <vt:lpstr>PowerPoint Sunusu</vt:lpstr>
      <vt:lpstr>Çalışma Arkadaşları</vt:lpstr>
      <vt:lpstr>PowerPoint Sunusu</vt:lpstr>
      <vt:lpstr>Eğitim</vt:lpstr>
      <vt:lpstr>Eğitim</vt:lpstr>
      <vt:lpstr>Türkiye’de Elektrik Mühendisliği Bölümleri (2017 Taban ve Tavan Puanları)</vt:lpstr>
      <vt:lpstr>AKÜ Elektrik Müh. Bölümü</vt:lpstr>
      <vt:lpstr>Kariyer Planlama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 Elektronik Mühendisliği</dc:title>
  <dc:creator>Fatih</dc:creator>
  <cp:lastModifiedBy>Arseven</cp:lastModifiedBy>
  <cp:revision>54</cp:revision>
  <dcterms:created xsi:type="dcterms:W3CDTF">2013-02-27T07:00:15Z</dcterms:created>
  <dcterms:modified xsi:type="dcterms:W3CDTF">2018-07-31T12:34:34Z</dcterms:modified>
</cp:coreProperties>
</file>